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6"/>
  </p:handoutMasterIdLst>
  <p:sldIdLst>
    <p:sldId id="256" r:id="rId2"/>
    <p:sldId id="258" r:id="rId3"/>
    <p:sldId id="280" r:id="rId4"/>
    <p:sldId id="278" r:id="rId5"/>
    <p:sldId id="273" r:id="rId6"/>
    <p:sldId id="274" r:id="rId7"/>
    <p:sldId id="281" r:id="rId8"/>
    <p:sldId id="271" r:id="rId9"/>
    <p:sldId id="275" r:id="rId10"/>
    <p:sldId id="276" r:id="rId11"/>
    <p:sldId id="272" r:id="rId12"/>
    <p:sldId id="267" r:id="rId13"/>
    <p:sldId id="277" r:id="rId14"/>
    <p:sldId id="279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2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5BCF9E-5164-4369-AE64-FF4A8472FAA0}" type="datetimeFigureOut">
              <a:rPr lang="en-US" smtClean="0"/>
              <a:pPr/>
              <a:t>1/9/2011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06232D-F0D6-4458-A212-C1984017395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ED65F-4BD2-43A0-8F6A-FEE82426DF23}" type="datetimeFigureOut">
              <a:rPr lang="en-US" smtClean="0"/>
              <a:pPr/>
              <a:t>1/9/2011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2A12A-BA98-4015-95E3-DE46E81A96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ED65F-4BD2-43A0-8F6A-FEE82426DF23}" type="datetimeFigureOut">
              <a:rPr lang="en-US" smtClean="0"/>
              <a:pPr/>
              <a:t>1/9/2011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2A12A-BA98-4015-95E3-DE46E81A96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ED65F-4BD2-43A0-8F6A-FEE82426DF23}" type="datetimeFigureOut">
              <a:rPr lang="en-US" smtClean="0"/>
              <a:pPr/>
              <a:t>1/9/2011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2A12A-BA98-4015-95E3-DE46E81A96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ED65F-4BD2-43A0-8F6A-FEE82426DF23}" type="datetimeFigureOut">
              <a:rPr lang="en-US" smtClean="0"/>
              <a:pPr/>
              <a:t>1/9/2011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2A12A-BA98-4015-95E3-DE46E81A96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ED65F-4BD2-43A0-8F6A-FEE82426DF23}" type="datetimeFigureOut">
              <a:rPr lang="en-US" smtClean="0"/>
              <a:pPr/>
              <a:t>1/9/2011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2A12A-BA98-4015-95E3-DE46E81A96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ED65F-4BD2-43A0-8F6A-FEE82426DF23}" type="datetimeFigureOut">
              <a:rPr lang="en-US" smtClean="0"/>
              <a:pPr/>
              <a:t>1/9/2011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2A12A-BA98-4015-95E3-DE46E81A96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ED65F-4BD2-43A0-8F6A-FEE82426DF23}" type="datetimeFigureOut">
              <a:rPr lang="en-US" smtClean="0"/>
              <a:pPr/>
              <a:t>1/9/2011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2A12A-BA98-4015-95E3-DE46E81A96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ED65F-4BD2-43A0-8F6A-FEE82426DF23}" type="datetimeFigureOut">
              <a:rPr lang="en-US" smtClean="0"/>
              <a:pPr/>
              <a:t>1/9/2011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2A12A-BA98-4015-95E3-DE46E81A96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ED65F-4BD2-43A0-8F6A-FEE82426DF23}" type="datetimeFigureOut">
              <a:rPr lang="en-US" smtClean="0"/>
              <a:pPr/>
              <a:t>1/9/2011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2A12A-BA98-4015-95E3-DE46E81A96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ED65F-4BD2-43A0-8F6A-FEE82426DF23}" type="datetimeFigureOut">
              <a:rPr lang="en-US" smtClean="0"/>
              <a:pPr/>
              <a:t>1/9/2011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2A12A-BA98-4015-95E3-DE46E81A96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ED65F-4BD2-43A0-8F6A-FEE82426DF23}" type="datetimeFigureOut">
              <a:rPr lang="en-US" smtClean="0"/>
              <a:pPr/>
              <a:t>1/9/2011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2A12A-BA98-4015-95E3-DE46E81A96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24000"/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BED65F-4BD2-43A0-8F6A-FEE82426DF23}" type="datetimeFigureOut">
              <a:rPr lang="en-US" smtClean="0"/>
              <a:pPr/>
              <a:t>1/9/2011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B2A12A-BA98-4015-95E3-DE46E81A963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hyperlink" Target="http://ecdevelopment.wikispaces.com/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Unit Five </a:t>
            </a:r>
            <a:br>
              <a:rPr lang="en-US" dirty="0" smtClean="0"/>
            </a:br>
            <a:r>
              <a:rPr lang="en-US" dirty="0" smtClean="0"/>
              <a:t>Physical and Motor Development of the Toddler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>
          <a:xfrm>
            <a:off x="1828800" y="5181600"/>
            <a:ext cx="6019800" cy="1325563"/>
          </a:xfrm>
        </p:spPr>
        <p:txBody>
          <a:bodyPr>
            <a:normAutofit fontScale="85000" lnSpcReduction="20000"/>
          </a:bodyPr>
          <a:lstStyle/>
          <a:p>
            <a:pPr algn="ctr">
              <a:buNone/>
            </a:pPr>
            <a:r>
              <a:rPr lang="en-US" dirty="0" smtClean="0"/>
              <a:t>CE114</a:t>
            </a:r>
          </a:p>
          <a:p>
            <a:pPr algn="ctr">
              <a:buNone/>
            </a:pPr>
            <a:r>
              <a:rPr lang="en-US" dirty="0" smtClean="0"/>
              <a:t>Marilyn Jones</a:t>
            </a:r>
          </a:p>
          <a:p>
            <a:pPr algn="ctr">
              <a:buNone/>
            </a:pPr>
            <a:r>
              <a:rPr lang="en-US" dirty="0" smtClean="0"/>
              <a:t>Kaplan University</a:t>
            </a:r>
            <a:endParaRPr lang="en-US" dirty="0"/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1143000" y="2971800"/>
            <a:ext cx="6705600" cy="1706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lvl="0" indent="-342900" algn="ctr">
              <a:spcBef>
                <a:spcPct val="20000"/>
              </a:spcBef>
            </a:pPr>
            <a:r>
              <a:rPr lang="en-US" sz="3200" b="1" i="1" dirty="0" smtClean="0"/>
              <a:t>Feel free to </a:t>
            </a:r>
            <a:r>
              <a:rPr lang="en-US" sz="3200" b="1" i="1" dirty="0" smtClean="0"/>
              <a:t>visit </a:t>
            </a:r>
            <a:r>
              <a:rPr lang="en-US" sz="3200" b="1" i="1" dirty="0" smtClean="0"/>
              <a:t>with your classmates. Class will begin </a:t>
            </a:r>
            <a:r>
              <a:rPr lang="en-US" sz="3200" b="1" i="1" dirty="0" smtClean="0"/>
              <a:t>in a few minutes</a:t>
            </a:r>
            <a:r>
              <a:rPr lang="en-US" sz="3200" dirty="0" smtClean="0"/>
              <a:t>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Health and Well-being Issues in Toddler Development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Poverty</a:t>
            </a:r>
          </a:p>
          <a:p>
            <a:r>
              <a:rPr lang="en-US" dirty="0" smtClean="0"/>
              <a:t>Nutritional Deficiencies</a:t>
            </a:r>
          </a:p>
          <a:p>
            <a:r>
              <a:rPr lang="en-US" dirty="0" smtClean="0"/>
              <a:t>Immunization Benefits and Risks</a:t>
            </a:r>
          </a:p>
          <a:p>
            <a:r>
              <a:rPr lang="en-US" dirty="0" smtClean="0"/>
              <a:t>Non-parental Child Care</a:t>
            </a:r>
          </a:p>
          <a:p>
            <a:r>
              <a:rPr lang="en-US" dirty="0" smtClean="0"/>
              <a:t>Other Communicable Diseases and Health Issues</a:t>
            </a:r>
          </a:p>
          <a:p>
            <a:r>
              <a:rPr lang="en-US" dirty="0" smtClean="0"/>
              <a:t>Environmental Toxins</a:t>
            </a:r>
            <a:endParaRPr lang="en-US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1447800"/>
            <a:ext cx="8229600" cy="3535362"/>
          </a:xfrm>
        </p:spPr>
        <p:txBody>
          <a:bodyPr>
            <a:normAutofit/>
          </a:bodyPr>
          <a:lstStyle/>
          <a:p>
            <a:r>
              <a:rPr lang="en-US" b="1" i="1" dirty="0" smtClean="0"/>
              <a:t>What are some safe ways that you can encourage toddler exploration, discovery and independence?</a:t>
            </a:r>
            <a:endParaRPr lang="en-US" b="1" i="1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Role of the Early Childhood Professional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Safe, hygienic and healthy environment</a:t>
            </a:r>
          </a:p>
          <a:p>
            <a:r>
              <a:rPr lang="en-US" dirty="0" smtClean="0"/>
              <a:t>Proper nutrition/ongoing health oversight</a:t>
            </a:r>
          </a:p>
          <a:p>
            <a:r>
              <a:rPr lang="en-US" dirty="0" smtClean="0"/>
              <a:t>Developmentally appropriate activities and expectations</a:t>
            </a:r>
          </a:p>
          <a:p>
            <a:r>
              <a:rPr lang="en-US" dirty="0" smtClean="0"/>
              <a:t>Encourage exploration/discovery/independence</a:t>
            </a:r>
          </a:p>
          <a:p>
            <a:r>
              <a:rPr lang="en-US" dirty="0" smtClean="0"/>
              <a:t>Positive/supportive/protective guidance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Role of the Early Childhood Professional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Positive body/gender awareness</a:t>
            </a:r>
          </a:p>
          <a:p>
            <a:r>
              <a:rPr lang="en-US" dirty="0" smtClean="0"/>
              <a:t>Encourage large and small motor development</a:t>
            </a:r>
          </a:p>
          <a:p>
            <a:r>
              <a:rPr lang="en-US" dirty="0" smtClean="0"/>
              <a:t>Facilitate perceptual-motor development</a:t>
            </a:r>
          </a:p>
          <a:p>
            <a:r>
              <a:rPr lang="en-US" dirty="0" smtClean="0"/>
              <a:t>Monitor for signs or symptoms of special needs or illness</a:t>
            </a:r>
          </a:p>
          <a:p>
            <a:r>
              <a:rPr lang="en-US" dirty="0" smtClean="0"/>
              <a:t>Model good health and hygiene behaviors</a:t>
            </a:r>
          </a:p>
          <a:p>
            <a:endParaRPr lang="en-US" dirty="0" smtClean="0"/>
          </a:p>
          <a:p>
            <a:pPr>
              <a:buNone/>
            </a:pPr>
            <a:r>
              <a:rPr lang="en-US" sz="2000" i="1" dirty="0" smtClean="0"/>
              <a:t>Puckett, M. B. &amp; Black, J. K. (2005). The Young Child (4th ed.). Upper Saddle River, new Jersey: Pearson Prentice hall.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97562"/>
          </a:xfrm>
        </p:spPr>
        <p:txBody>
          <a:bodyPr>
            <a:normAutofit/>
          </a:bodyPr>
          <a:lstStyle/>
          <a:p>
            <a:r>
              <a:rPr lang="en-US" i="1" dirty="0" smtClean="0">
                <a:latin typeface="Magneto" pitchFamily="82" charset="0"/>
              </a:rPr>
              <a:t>Thank you for attending tonight’s seminar!</a:t>
            </a:r>
            <a:r>
              <a:rPr lang="en-US" i="1" dirty="0" smtClean="0">
                <a:latin typeface="Magneto" pitchFamily="82" charset="0"/>
              </a:rPr>
              <a:t/>
            </a:r>
            <a:br>
              <a:rPr lang="en-US" i="1" dirty="0" smtClean="0">
                <a:latin typeface="Magneto" pitchFamily="82" charset="0"/>
              </a:rPr>
            </a:br>
            <a:r>
              <a:rPr lang="en-US" i="1" dirty="0" smtClean="0">
                <a:latin typeface="Magneto" pitchFamily="82" charset="0"/>
              </a:rPr>
              <a:t/>
            </a:r>
            <a:br>
              <a:rPr lang="en-US" i="1" dirty="0" smtClean="0">
                <a:latin typeface="Magneto" pitchFamily="82" charset="0"/>
              </a:rPr>
            </a:br>
            <a:r>
              <a:rPr lang="en-US" i="1" dirty="0" smtClean="0">
                <a:latin typeface="Magneto" pitchFamily="82" charset="0"/>
              </a:rPr>
              <a:t/>
            </a:r>
            <a:br>
              <a:rPr lang="en-US" i="1" dirty="0" smtClean="0">
                <a:latin typeface="Magneto" pitchFamily="82" charset="0"/>
              </a:rPr>
            </a:br>
            <a:r>
              <a:rPr lang="en-US" i="1" dirty="0" smtClean="0">
                <a:latin typeface="Magneto" pitchFamily="82" charset="0"/>
              </a:rPr>
              <a:t/>
            </a:r>
            <a:br>
              <a:rPr lang="en-US" i="1" dirty="0" smtClean="0">
                <a:latin typeface="Magneto" pitchFamily="82" charset="0"/>
              </a:rPr>
            </a:br>
            <a:r>
              <a:rPr lang="en-US" i="1" dirty="0" smtClean="0">
                <a:latin typeface="Magneto" pitchFamily="82" charset="0"/>
              </a:rPr>
              <a:t/>
            </a:r>
            <a:br>
              <a:rPr lang="en-US" i="1" dirty="0" smtClean="0">
                <a:latin typeface="Magneto" pitchFamily="82" charset="0"/>
              </a:rPr>
            </a:br>
            <a:r>
              <a:rPr lang="en-US" i="1" dirty="0" smtClean="0">
                <a:latin typeface="Magneto" pitchFamily="82" charset="0"/>
              </a:rPr>
              <a:t/>
            </a:r>
            <a:br>
              <a:rPr lang="en-US" i="1" dirty="0" smtClean="0">
                <a:latin typeface="Magneto" pitchFamily="82" charset="0"/>
              </a:rPr>
            </a:br>
            <a:r>
              <a:rPr lang="en-US" i="1" dirty="0" smtClean="0">
                <a:latin typeface="Magneto" pitchFamily="82" charset="0"/>
              </a:rPr>
              <a:t>Have a great week!!</a:t>
            </a:r>
            <a:endParaRPr lang="en-US" i="1" dirty="0">
              <a:latin typeface="Magneto" pitchFamily="82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Physical and motor competence</a:t>
            </a:r>
          </a:p>
          <a:p>
            <a:r>
              <a:rPr lang="en-US" dirty="0" smtClean="0"/>
              <a:t>Relationship between physical/motor and psychosocial development</a:t>
            </a:r>
          </a:p>
          <a:p>
            <a:r>
              <a:rPr lang="en-US" dirty="0" smtClean="0"/>
              <a:t>Relationship between physical/motor and psychosocial development</a:t>
            </a:r>
          </a:p>
          <a:p>
            <a:r>
              <a:rPr lang="en-US" dirty="0" smtClean="0"/>
              <a:t>Factors influencing physical and motor development</a:t>
            </a:r>
          </a:p>
          <a:p>
            <a:r>
              <a:rPr lang="en-US" dirty="0" smtClean="0"/>
              <a:t>Health and well being issues </a:t>
            </a:r>
            <a:endParaRPr lang="en-US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This Week’s Quote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sz="5400" dirty="0" smtClean="0"/>
              <a:t>"Play is the highest form of research.” </a:t>
            </a:r>
          </a:p>
          <a:p>
            <a:pPr algn="ctr">
              <a:buNone/>
            </a:pPr>
            <a:endParaRPr lang="en-US" sz="5400" dirty="0" smtClean="0"/>
          </a:p>
          <a:p>
            <a:pPr algn="ctr">
              <a:buNone/>
            </a:pPr>
            <a:r>
              <a:rPr lang="en-US" dirty="0" smtClean="0"/>
              <a:t> Albert Einstein</a:t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Final Project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Option 1 (preferred) On-site visit to a child care facility</a:t>
            </a:r>
          </a:p>
          <a:p>
            <a:r>
              <a:rPr lang="en-US" dirty="0" smtClean="0"/>
              <a:t>Option 2 Describe an ideal child care facility</a:t>
            </a:r>
          </a:p>
          <a:p>
            <a:r>
              <a:rPr lang="en-US" dirty="0" smtClean="0"/>
              <a:t>Detailed directions and a sample project can be found in Unit One and Unit Nine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Due at the end of Unit 9 – </a:t>
            </a:r>
            <a:r>
              <a:rPr lang="en-US" dirty="0" smtClean="0">
                <a:solidFill>
                  <a:srgbClr val="FF0000"/>
                </a:solidFill>
              </a:rPr>
              <a:t>February 15th!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303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Physical and Motor Competence in the One to Three Year Old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General Physical Characteristics</a:t>
            </a:r>
          </a:p>
          <a:p>
            <a:r>
              <a:rPr lang="en-US" dirty="0" smtClean="0"/>
              <a:t>Expected Growth Patterns/Developmental Milestones</a:t>
            </a:r>
          </a:p>
          <a:p>
            <a:r>
              <a:rPr lang="en-US" dirty="0" smtClean="0"/>
              <a:t>Vision and Hearing</a:t>
            </a:r>
          </a:p>
          <a:p>
            <a:r>
              <a:rPr lang="en-US" dirty="0" smtClean="0"/>
              <a:t>Perceptual-Motor Development</a:t>
            </a:r>
          </a:p>
          <a:p>
            <a:r>
              <a:rPr lang="en-US" dirty="0" smtClean="0"/>
              <a:t>Toddlers with Special needs</a:t>
            </a:r>
          </a:p>
          <a:p>
            <a:endParaRPr lang="en-US" dirty="0" smtClean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Relationship Between Physical/Motor and Psychosocial Development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During this time, toddlers begin to develop a “knowledge of self”.</a:t>
            </a:r>
          </a:p>
          <a:p>
            <a:r>
              <a:rPr lang="en-US" dirty="0" smtClean="0"/>
              <a:t>They begin to realize that things happen as a result of their efforts.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Field Trip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590800"/>
            <a:ext cx="8229600" cy="3535363"/>
          </a:xfrm>
        </p:spPr>
        <p:txBody>
          <a:bodyPr>
            <a:normAutofit/>
          </a:bodyPr>
          <a:lstStyle/>
          <a:p>
            <a:r>
              <a:rPr lang="en-US" dirty="0" smtClean="0"/>
              <a:t>Go to our </a:t>
            </a:r>
            <a:r>
              <a:rPr lang="en-US" dirty="0" err="1" smtClean="0">
                <a:hlinkClick r:id="rId2"/>
              </a:rPr>
              <a:t>Wikispace</a:t>
            </a:r>
            <a:endParaRPr lang="en-US" dirty="0" smtClean="0"/>
          </a:p>
          <a:p>
            <a:pPr lvl="1"/>
            <a:r>
              <a:rPr lang="en-US" dirty="0" smtClean="0"/>
              <a:t>Explore the resources on the page for Unit 5.</a:t>
            </a:r>
            <a:endParaRPr lang="en-US" dirty="0" smtClean="0"/>
          </a:p>
          <a:p>
            <a:r>
              <a:rPr lang="en-US" dirty="0" smtClean="0"/>
              <a:t>Return to the seminar and be prepared to share 2 interesting things that you discovered.</a:t>
            </a:r>
          </a:p>
          <a:p>
            <a:endParaRPr lang="en-US" dirty="0"/>
          </a:p>
        </p:txBody>
      </p:sp>
      <p:pic>
        <p:nvPicPr>
          <p:cNvPr id="1026" name="Picture 2" descr="C:\Documents and Settings\Owner\Local Settings\Temporary Internet Files\Content.IE5\123V8A1Q\MC900056914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72200" y="381000"/>
            <a:ext cx="1821485" cy="1758391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229600" cy="3733800"/>
          </a:xfrm>
        </p:spPr>
        <p:txBody>
          <a:bodyPr>
            <a:normAutofit/>
          </a:bodyPr>
          <a:lstStyle/>
          <a:p>
            <a:r>
              <a:rPr lang="en-US" dirty="0" smtClean="0"/>
              <a:t>What are some activities that can help a toddler develop a greater and more positive sense of self during this time?</a:t>
            </a:r>
            <a:endParaRPr lang="en-US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Factors Influencing Physical and Motor Development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Nutrition</a:t>
            </a:r>
          </a:p>
          <a:p>
            <a:r>
              <a:rPr lang="en-US" dirty="0" smtClean="0"/>
              <a:t>General Health and Freedom from Disease</a:t>
            </a:r>
          </a:p>
          <a:p>
            <a:r>
              <a:rPr lang="en-US" dirty="0" smtClean="0"/>
              <a:t>Sleep Patterns</a:t>
            </a:r>
          </a:p>
          <a:p>
            <a:r>
              <a:rPr lang="en-US" dirty="0" smtClean="0"/>
              <a:t>Dental Health</a:t>
            </a:r>
          </a:p>
          <a:p>
            <a:r>
              <a:rPr lang="en-US" dirty="0" smtClean="0"/>
              <a:t>Safety</a:t>
            </a:r>
          </a:p>
          <a:p>
            <a:r>
              <a:rPr lang="en-US" dirty="0" smtClean="0"/>
              <a:t>Opportunities to Interact, Explore, and Play</a:t>
            </a:r>
          </a:p>
          <a:p>
            <a:r>
              <a:rPr lang="en-US" dirty="0" smtClean="0"/>
              <a:t>Appropriate and Inappropriate Expectations</a:t>
            </a:r>
            <a:endParaRPr lang="en-US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212</TotalTime>
  <Words>401</Words>
  <Application>Microsoft Office PowerPoint</Application>
  <PresentationFormat>On-screen Show (4:3)</PresentationFormat>
  <Paragraphs>66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Unit Five  Physical and Motor Development of the Toddler</vt:lpstr>
      <vt:lpstr>Outline </vt:lpstr>
      <vt:lpstr> This Week’s Quote</vt:lpstr>
      <vt:lpstr>Final Project</vt:lpstr>
      <vt:lpstr>Physical and Motor Competence in the One to Three Year Old </vt:lpstr>
      <vt:lpstr>Relationship Between Physical/Motor and Psychosocial Development</vt:lpstr>
      <vt:lpstr>Field Trip </vt:lpstr>
      <vt:lpstr>What are some activities that can help a toddler develop a greater and more positive sense of self during this time?</vt:lpstr>
      <vt:lpstr>Factors Influencing Physical and Motor Development</vt:lpstr>
      <vt:lpstr>Health and Well-being Issues in Toddler Development</vt:lpstr>
      <vt:lpstr>What are some safe ways that you can encourage toddler exploration, discovery and independence?</vt:lpstr>
      <vt:lpstr>Role of the Early Childhood Professional</vt:lpstr>
      <vt:lpstr>Role of the Early Childhood Professional</vt:lpstr>
      <vt:lpstr>Thank you for attending tonight’s seminar!      Have a great week!!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Unit Four  Infant, Toddler and Early Childhood Development</dc:title>
  <dc:creator>Joyce Jones</dc:creator>
  <cp:lastModifiedBy>Joyce Jones</cp:lastModifiedBy>
  <cp:revision>29</cp:revision>
  <dcterms:created xsi:type="dcterms:W3CDTF">2008-04-11T17:59:41Z</dcterms:created>
  <dcterms:modified xsi:type="dcterms:W3CDTF">2011-01-10T02:09:23Z</dcterms:modified>
</cp:coreProperties>
</file>